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B87101E-BA57-4EB4-B3C2-ABFE064B76AF}">
  <a:tblStyle styleId="{8B87101E-BA57-4EB4-B3C2-ABFE064B76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bold.fntdata"/><Relationship Id="rId6" Type="http://schemas.openxmlformats.org/officeDocument/2006/relationships/notesMaster" Target="notesMasters/notesMaster1.xml"/><Relationship Id="rId18"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Company Name</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company tagline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Revenue model</a:t>
            </a:r>
            <a:endParaRPr sz="2800"/>
          </a:p>
        </p:txBody>
      </p:sp>
      <p:sp>
        <p:nvSpPr>
          <p:cNvPr id="169" name="Google Shape;169;p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Lorem ipsum dolor sit amet, consectetur adipiscing elit, sed do eiusmod tempor incididunt</a:t>
            </a:r>
            <a:endParaRPr/>
          </a:p>
        </p:txBody>
      </p:sp>
      <p:sp>
        <p:nvSpPr>
          <p:cNvPr id="170" name="Google Shape;170;p22"/>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Consumer</a:t>
            </a:r>
            <a:endParaRPr/>
          </a:p>
        </p:txBody>
      </p:sp>
      <p:cxnSp>
        <p:nvCxnSpPr>
          <p:cNvPr id="171" name="Google Shape;171;p22"/>
          <p:cNvCxnSpPr>
            <a:stCxn id="170" idx="2"/>
            <a:endCxn id="172"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172" name="Google Shape;172;p22"/>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Venue</a:t>
            </a:r>
            <a:endParaRPr/>
          </a:p>
        </p:txBody>
      </p:sp>
      <p:cxnSp>
        <p:nvCxnSpPr>
          <p:cNvPr id="173" name="Google Shape;173;p22"/>
          <p:cNvCxnSpPr>
            <a:stCxn id="172" idx="2"/>
            <a:endCxn id="174"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174" name="Google Shape;174;p22"/>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Artist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descr="Overhead shot of young people sitting on a boardwalk" id="179" name="Google Shape;179;p23"/>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80" name="Google Shape;180;p23"/>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Why now?</a:t>
            </a:r>
            <a:endParaRPr b="1" sz="3000"/>
          </a:p>
          <a:p>
            <a:pPr indent="0" lvl="0" marL="0" rtl="0" algn="l">
              <a:spcBef>
                <a:spcPts val="1000"/>
              </a:spcBef>
              <a:spcAft>
                <a:spcPts val="1000"/>
              </a:spcAft>
              <a:buNone/>
            </a:pPr>
            <a:r>
              <a:rPr lang="en" sz="3000"/>
              <a:t>Lorem ipsum dolor sit amet, consectetur adipiscing elit, sed do eiusmod tempor incididunt</a:t>
            </a:r>
            <a:endParaRPr/>
          </a:p>
        </p:txBody>
      </p:sp>
      <p:grpSp>
        <p:nvGrpSpPr>
          <p:cNvPr id="181" name="Google Shape;181;p23"/>
          <p:cNvGrpSpPr/>
          <p:nvPr/>
        </p:nvGrpSpPr>
        <p:grpSpPr>
          <a:xfrm>
            <a:off x="5212394" y="864520"/>
            <a:ext cx="3307407" cy="3307407"/>
            <a:chOff x="5212394" y="864520"/>
            <a:chExt cx="3307407" cy="3307407"/>
          </a:xfrm>
        </p:grpSpPr>
        <p:sp>
          <p:nvSpPr>
            <p:cNvPr id="182" name="Google Shape;182;p23"/>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Mission statement: </a:t>
            </a:r>
            <a:r>
              <a:rPr lang="en" sz="4800"/>
              <a:t>Your company’s mission goes here</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80" name="Google Shape;80;p1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Frame the problem for the audience. </a:t>
            </a:r>
            <a:endParaRPr sz="1800"/>
          </a:p>
          <a:p>
            <a:pPr indent="0" lvl="0" marL="0" rtl="0" algn="l">
              <a:spcBef>
                <a:spcPts val="1600"/>
              </a:spcBef>
              <a:spcAft>
                <a:spcPts val="1600"/>
              </a:spcAft>
              <a:buNone/>
            </a:pPr>
            <a:r>
              <a:rPr lang="en" sz="1800"/>
              <a:t>Quantify the scope of the problem and connect it to your audience.</a:t>
            </a:r>
            <a:endParaRPr sz="1800"/>
          </a:p>
        </p:txBody>
      </p:sp>
      <p:graphicFrame>
        <p:nvGraphicFramePr>
          <p:cNvPr id="81" name="Google Shape;81;p15"/>
          <p:cNvGraphicFramePr/>
          <p:nvPr/>
        </p:nvGraphicFramePr>
        <p:xfrm>
          <a:off x="5071481" y="4552231"/>
          <a:ext cx="3000000" cy="3000000"/>
        </p:xfrm>
        <a:graphic>
          <a:graphicData uri="http://schemas.openxmlformats.org/drawingml/2006/table">
            <a:tbl>
              <a:tblPr>
                <a:noFill/>
                <a:tableStyleId>{8B87101E-BA57-4EB4-B3C2-ABFE064B76AF}</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82" name="Google Shape;82;p15"/>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86" name="Google Shape;86;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descr="Closeup from the side of a hand pushing a knob on an audio mixer" id="91" name="Google Shape;91;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92" name="Google Shape;92;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93" name="Google Shape;93;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Show how you solve the problem you identified.</a:t>
            </a:r>
            <a:endParaRPr sz="2400"/>
          </a:p>
          <a:p>
            <a:pPr indent="0" lvl="0" marL="0" rtl="0" algn="l">
              <a:spcBef>
                <a:spcPts val="1600"/>
              </a:spcBef>
              <a:spcAft>
                <a:spcPts val="1600"/>
              </a:spcAft>
              <a:buNone/>
            </a:pPr>
            <a:r>
              <a:rPr lang="en" sz="2400"/>
              <a:t>What will be different when the problem is solved (by you)?</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a:t>
            </a:r>
            <a:endParaRPr/>
          </a:p>
          <a:p>
            <a:pPr indent="0" lvl="0" marL="0" rtl="0" algn="ctr">
              <a:spcBef>
                <a:spcPts val="400"/>
              </a:spcBef>
              <a:spcAft>
                <a:spcPts val="400"/>
              </a:spcAft>
              <a:buNone/>
            </a:pPr>
            <a:r>
              <a:rPr i="1" lang="en" sz="1600"/>
              <a:t>Answer the question, “Why are we the ones to solve the problem we identified?”</a:t>
            </a:r>
            <a:endParaRPr i="1" sz="1600"/>
          </a:p>
        </p:txBody>
      </p:sp>
      <p:pic>
        <p:nvPicPr>
          <p:cNvPr descr="Corporate headshot of a woman" id="100" name="Google Shape;100;p17"/>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descr="Corporate headshot of a man" id="101" name="Google Shape;101;p17"/>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descr="Corporate headshot of a woman" id="102" name="Google Shape;102;p17"/>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103" name="Google Shape;103;p17"/>
          <p:cNvSpPr txBox="1"/>
          <p:nvPr>
            <p:ph idx="4294967295" type="title"/>
          </p:nvPr>
        </p:nvSpPr>
        <p:spPr>
          <a:xfrm>
            <a:off x="231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Wendy Writer</a:t>
            </a:r>
            <a:endParaRPr sz="1800">
              <a:solidFill>
                <a:schemeClr val="dk1"/>
              </a:solidFill>
            </a:endParaRPr>
          </a:p>
        </p:txBody>
      </p:sp>
      <p:sp>
        <p:nvSpPr>
          <p:cNvPr id="104" name="Google Shape;104;p17"/>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05" name="Google Shape;105;p17"/>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Ronny Reader</a:t>
            </a:r>
            <a:endParaRPr sz="1800">
              <a:solidFill>
                <a:schemeClr val="dk1"/>
              </a:solidFill>
            </a:endParaRPr>
          </a:p>
        </p:txBody>
      </p:sp>
      <p:sp>
        <p:nvSpPr>
          <p:cNvPr id="106" name="Google Shape;106;p17"/>
          <p:cNvSpPr txBox="1"/>
          <p:nvPr>
            <p:ph idx="4294967295" type="title"/>
          </p:nvPr>
        </p:nvSpPr>
        <p:spPr>
          <a:xfrm>
            <a:off x="46676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Abby Author</a:t>
            </a:r>
            <a:endParaRPr sz="1800">
              <a:solidFill>
                <a:schemeClr val="dk1"/>
              </a:solidFill>
            </a:endParaRPr>
          </a:p>
        </p:txBody>
      </p:sp>
      <p:sp>
        <p:nvSpPr>
          <p:cNvPr id="107" name="Google Shape;107;p17"/>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08" name="Google Shape;108;p17"/>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pic>
        <p:nvPicPr>
          <p:cNvPr descr="Corporate headshot of a man" id="109" name="Google Shape;109;p17"/>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110" name="Google Shape;110;p17"/>
          <p:cNvSpPr txBox="1"/>
          <p:nvPr>
            <p:ph idx="4294967295" type="title"/>
          </p:nvPr>
        </p:nvSpPr>
        <p:spPr>
          <a:xfrm>
            <a:off x="68855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Berry Books</a:t>
            </a:r>
            <a:endParaRPr sz="1800">
              <a:solidFill>
                <a:schemeClr val="dk1"/>
              </a:solidFill>
            </a:endParaRPr>
          </a:p>
        </p:txBody>
      </p:sp>
      <p:sp>
        <p:nvSpPr>
          <p:cNvPr id="111" name="Google Shape;111;p17"/>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117" name="Google Shape;117;p18"/>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18" name="Google Shape;118;p18"/>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119" name="Google Shape;119;p18"/>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20" name="Google Shape;120;p18"/>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121" name="Google Shape;121;p18"/>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122" name="Google Shape;122;p18"/>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23" name="Google Shape;123;p18"/>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24" name="Google Shape;124;p18"/>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125" name="Google Shape;125;p18"/>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26" name="Google Shape;126;p18"/>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27" name="Google Shape;127;p18"/>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128" name="Google Shape;128;p18"/>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29" name="Google Shape;129;p18"/>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30" name="Google Shape;130;p18"/>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131" name="Google Shape;131;p18"/>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132" name="Google Shape;132;p18"/>
          <p:cNvGraphicFramePr/>
          <p:nvPr/>
        </p:nvGraphicFramePr>
        <p:xfrm>
          <a:off x="323100" y="2983265"/>
          <a:ext cx="3000000" cy="3000000"/>
        </p:xfrm>
        <a:graphic>
          <a:graphicData uri="http://schemas.openxmlformats.org/drawingml/2006/table">
            <a:tbl>
              <a:tblPr>
                <a:noFill/>
                <a:tableStyleId>{8B87101E-BA57-4EB4-B3C2-ABFE064B76AF}</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138" name="Google Shape;138;p19"/>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FAFAFA"/>
                </a:solidFill>
                <a:latin typeface="Roboto"/>
                <a:ea typeface="Roboto"/>
                <a:cs typeface="Roboto"/>
                <a:sym typeface="Roboto"/>
              </a:rPr>
              <a:t>Show the audience you anticipated their questions. </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i="1" lang="en" sz="1600">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a:t>
            </a:r>
            <a:endParaRPr/>
          </a:p>
        </p:txBody>
      </p:sp>
      <p:cxnSp>
        <p:nvCxnSpPr>
          <p:cNvPr id="144" name="Google Shape;144;p20"/>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45" name="Google Shape;145;p20"/>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46" name="Google Shape;146;p20"/>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47" name="Google Shape;147;p20"/>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48" name="Google Shape;148;p20"/>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49" name="Google Shape;149;p20"/>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50" name="Google Shape;150;p20"/>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51" name="Google Shape;151;p20"/>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52" name="Google Shape;152;p20"/>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pSp>
        <p:nvGrpSpPr>
          <p:cNvPr id="153" name="Google Shape;153;p20"/>
          <p:cNvGrpSpPr/>
          <p:nvPr/>
        </p:nvGrpSpPr>
        <p:grpSpPr>
          <a:xfrm>
            <a:off x="929030" y="3219673"/>
            <a:ext cx="6993309" cy="1520400"/>
            <a:chOff x="929030" y="3219673"/>
            <a:chExt cx="6993309" cy="1520400"/>
          </a:xfrm>
        </p:grpSpPr>
        <p:cxnSp>
          <p:nvCxnSpPr>
            <p:cNvPr id="154" name="Google Shape;154;p20"/>
            <p:cNvCxnSpPr>
              <a:stCxn id="155" idx="6"/>
              <a:endCxn id="156"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55" name="Google Shape;155;p20"/>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1"/>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63" name="Google Shape;163;p2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technology:</a:t>
            </a:r>
            <a:endParaRPr/>
          </a:p>
          <a:p>
            <a:pPr indent="0" lvl="0" marL="0" rtl="0" algn="l">
              <a:spcBef>
                <a:spcPts val="0"/>
              </a:spcBef>
              <a:spcAft>
                <a:spcPts val="0"/>
              </a:spcAft>
              <a:buNone/>
            </a:pPr>
            <a:r>
              <a:rPr lang="en"/>
              <a:t>GPS + RFID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